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80" r:id="rId5"/>
    <p:sldId id="259" r:id="rId6"/>
    <p:sldId id="260" r:id="rId7"/>
    <p:sldId id="261" r:id="rId8"/>
    <p:sldId id="262" r:id="rId9"/>
    <p:sldId id="263" r:id="rId10"/>
    <p:sldId id="281" r:id="rId11"/>
    <p:sldId id="289" r:id="rId12"/>
    <p:sldId id="264" r:id="rId13"/>
    <p:sldId id="265" r:id="rId14"/>
    <p:sldId id="284" r:id="rId15"/>
    <p:sldId id="266" r:id="rId16"/>
    <p:sldId id="267" r:id="rId17"/>
    <p:sldId id="268" r:id="rId18"/>
    <p:sldId id="282" r:id="rId19"/>
    <p:sldId id="269" r:id="rId20"/>
    <p:sldId id="283" r:id="rId21"/>
    <p:sldId id="270" r:id="rId22"/>
    <p:sldId id="285" r:id="rId23"/>
    <p:sldId id="271" r:id="rId24"/>
    <p:sldId id="273" r:id="rId25"/>
    <p:sldId id="276" r:id="rId26"/>
    <p:sldId id="288" r:id="rId27"/>
    <p:sldId id="274" r:id="rId28"/>
    <p:sldId id="275" r:id="rId29"/>
    <p:sldId id="272" r:id="rId30"/>
    <p:sldId id="286" r:id="rId31"/>
    <p:sldId id="287" r:id="rId32"/>
    <p:sldId id="277" r:id="rId33"/>
    <p:sldId id="27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2"/>
    <p:restoredTop sz="90527"/>
  </p:normalViewPr>
  <p:slideViewPr>
    <p:cSldViewPr snapToGrid="0" snapToObjects="1">
      <p:cViewPr varScale="1">
        <p:scale>
          <a:sx n="94" d="100"/>
          <a:sy n="94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7D9F3-00B4-644A-BBF1-9EDE7BF7E5B7}" type="datetimeFigureOut">
              <a:rPr lang="en-US" smtClean="0"/>
              <a:t>5/3/21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979370-1654-6944-8643-3B904CBCB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8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www.flexera.com</a:t>
            </a:r>
            <a:r>
              <a:rPr lang="en-US" dirty="0"/>
              <a:t>/blog/cloud/cloud-computing-trends-2021-state-of-the-cloud-report/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79370-1654-6944-8643-3B904CBCB3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79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securityboulevard.com</a:t>
            </a:r>
            <a:r>
              <a:rPr lang="en-US" dirty="0"/>
              <a:t>/2020/11/the-ultimate-guide-to-session-hijacking-aka-cookie-hijacking/#:~:text=What%20is%20Session%20Hijacking%3F,re%20logged%20in%20and%20authenticated.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79370-1654-6944-8643-3B904CBCB36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96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securityboulevard.com</a:t>
            </a:r>
            <a:r>
              <a:rPr lang="en-US" dirty="0"/>
              <a:t>/2020/11/the-ultimate-guide-to-session-hijacking-aka-cookie-hijacking/#:~:text=What%20is%20Session%20Hijacking%3F,re%20logged%20in%20and%20authenticated.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79370-1654-6944-8643-3B904CBCB36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364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www.upgrad.com</a:t>
            </a:r>
            <a:r>
              <a:rPr lang="en-US" dirty="0"/>
              <a:t>/blog/components-of-cloud-computing-architecture/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79370-1654-6944-8643-3B904CBCB3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4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www.bigcommerce.com</a:t>
            </a:r>
            <a:r>
              <a:rPr lang="en-US" dirty="0"/>
              <a:t>/blog/</a:t>
            </a:r>
            <a:r>
              <a:rPr lang="en-US" dirty="0" err="1"/>
              <a:t>saas</a:t>
            </a:r>
            <a:r>
              <a:rPr lang="en-US" dirty="0"/>
              <a:t>-vs-</a:t>
            </a:r>
            <a:r>
              <a:rPr lang="en-US" dirty="0" err="1"/>
              <a:t>paas</a:t>
            </a:r>
            <a:r>
              <a:rPr lang="en-US" dirty="0"/>
              <a:t>-vs-</a:t>
            </a:r>
            <a:r>
              <a:rPr lang="en-US" dirty="0" err="1"/>
              <a:t>iaas</a:t>
            </a:r>
            <a:r>
              <a:rPr lang="en-US" dirty="0"/>
              <a:t>/#the-key-differences-between-on-premise-</a:t>
            </a:r>
            <a:r>
              <a:rPr lang="en-US" dirty="0" err="1"/>
              <a:t>saas</a:t>
            </a:r>
            <a:r>
              <a:rPr lang="en-US" dirty="0"/>
              <a:t>-</a:t>
            </a:r>
            <a:r>
              <a:rPr lang="en-US" dirty="0" err="1"/>
              <a:t>paas-iaas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79370-1654-6944-8643-3B904CBCB3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47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media.defense.gov</a:t>
            </a:r>
            <a:r>
              <a:rPr lang="en-US" dirty="0"/>
              <a:t>/2020/Jan/22/2002237484/-1/-1/0/CSI-MITIGATING-CLOUD-VULNERABILITIES_20200121.PDF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79370-1654-6944-8643-3B904CBCB3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82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www.imperva.com</a:t>
            </a:r>
            <a:r>
              <a:rPr lang="en-US" dirty="0"/>
              <a:t>/learn/application-security/application-security/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79370-1654-6944-8643-3B904CBCB3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2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financesonline.com</a:t>
            </a:r>
            <a:r>
              <a:rPr lang="en-US" dirty="0"/>
              <a:t>/10-saas-security-risks-concerns-every-user/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79370-1654-6944-8643-3B904CBCB36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45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financesonline.com</a:t>
            </a:r>
            <a:r>
              <a:rPr lang="en-US" dirty="0"/>
              <a:t>/10-saas-security-risks-concerns-every-user/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79370-1654-6944-8643-3B904CBCB36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22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securityboulevard.com</a:t>
            </a:r>
            <a:r>
              <a:rPr lang="en-US" dirty="0"/>
              <a:t>/2020/11/the-ultimate-guide-to-session-hijacking-aka-cookie-hijacking/#:~:text=What%20is%20Session%20Hijacking%3F,re%20logged%20in%20and%20authenticated.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79370-1654-6944-8643-3B904CBCB36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287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securityboulevard.com</a:t>
            </a:r>
            <a:r>
              <a:rPr lang="en-US" dirty="0"/>
              <a:t>/2020/11/the-ultimate-guide-to-session-hijacking-aka-cookie-hijacking/#:~:text=What%20is%20Session%20Hijacking%3F,re%20logged%20in%20and%20authenticated.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79370-1654-6944-8643-3B904CBCB36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41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gcommerce.com/blog/saas-vs-paas-vs-iaas/#the-key-differences-between-on-premise-saas-paas-iaa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a.defense.gov/2020/Jan/22/2002237484/-1/-1/0/CSI-MITIGATING-CLOUD-VULNERABILITIES_20200121.PDF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mperva.com/learn/application-security/application-security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inancesonline.com/10-saas-security-risks-concerns-every-user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inancesonline.com/10-saas-security-risks-concerns-every-user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curityboulevard.com/2020/11/the-ultimate-guide-to-session-hijacking-aka-cookie-hijacking/#:~:text=What%20is%20Session%20Hijacking%3F,re%20logged%20in%20and%20authenticated.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curityboulevard.com/2020/11/the-ultimate-guide-to-session-hijacking-aka-cookie-hijacking/#:~:text=What%20is%20Session%20Hijacking%3F,re%20logged%20in%20and%20authenticated.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curityboulevard.com/2020/11/the-ultimate-guide-to-session-hijacking-aka-cookie-hijacking/#:~:text=What%20is%20Session%20Hijacking%3F,re%20logged%20in%20and%20authenticated.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curityboulevard.com/2020/11/the-ultimate-guide-to-session-hijacking-aka-cookie-hijacking/#:~:text=What%20is%20Session%20Hijacking%3F,re%20logged%20in%20and%20authenticated.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ru99.com/web-security-vulnerabilities.html" TargetMode="External"/><Relationship Id="rId2" Type="http://schemas.openxmlformats.org/officeDocument/2006/relationships/hyperlink" Target="https://smartech.gatech.edu/bitstream/handle/1853/42609/GT-CS-12-02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hyperlink" Target="https://www.flexera.com/blog/cloud/cloud-computing-trends-2021-state-of-the-cloud-repor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FE75-D63E-C140-ADA6-245361B736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Cloud Technology’s Risk Assessment</a:t>
            </a:r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635060-B46A-9844-B7C9-9FC4C6D90A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Murt</a:t>
            </a:r>
            <a:r>
              <a:rPr lang="en-US" dirty="0"/>
              <a:t> Sayeed </a:t>
            </a:r>
            <a:br>
              <a:rPr lang="en-US" dirty="0"/>
            </a:br>
            <a:r>
              <a:rPr lang="en-US" dirty="0"/>
              <a:t>CSO 116 Spring 2021 Tufts University</a:t>
            </a:r>
          </a:p>
        </p:txBody>
      </p:sp>
    </p:spTree>
    <p:extLst>
      <p:ext uri="{BB962C8B-B14F-4D97-AF65-F5344CB8AC3E}">
        <p14:creationId xmlns:p14="http://schemas.microsoft.com/office/powerpoint/2010/main" val="2683750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A9B9F-B648-A647-9166-64760B60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92F58-C026-C64F-A666-760E9A530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D8908-2AAE-6349-A64F-6E539786B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07" y="1174888"/>
            <a:ext cx="10809027" cy="53173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861825-CABB-9043-9495-9DCCEAACD6DD}"/>
              </a:ext>
            </a:extLst>
          </p:cNvPr>
          <p:cNvSpPr/>
          <p:nvPr/>
        </p:nvSpPr>
        <p:spPr>
          <a:xfrm>
            <a:off x="10863618" y="6488668"/>
            <a:ext cx="1524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897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CBDBF-B78D-DA46-ABC1-C2F840D7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D1FC6-C6AC-234F-8C78-2C15D199E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9FB74F-C3FB-9844-A067-848119CF3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47" y="1443814"/>
            <a:ext cx="10998400" cy="44929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6B6EDF-4E94-8842-B348-A6A73ED20E13}"/>
              </a:ext>
            </a:extLst>
          </p:cNvPr>
          <p:cNvSpPr/>
          <p:nvPr/>
        </p:nvSpPr>
        <p:spPr>
          <a:xfrm>
            <a:off x="10904562" y="6488668"/>
            <a:ext cx="1524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090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23777-B304-7F4C-B2BB-F0B72C9B1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1.1 Infrastructure as a Service IaaS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A8173-D71F-A540-8EE2-3E262E629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service has virtual machines for many needs </a:t>
            </a:r>
          </a:p>
          <a:p>
            <a:pPr lvl="1"/>
            <a:r>
              <a:rPr lang="en-US" dirty="0"/>
              <a:t>Data storage, servers, networking capabilities and computing power</a:t>
            </a:r>
          </a:p>
          <a:p>
            <a:r>
              <a:rPr lang="en-US" dirty="0"/>
              <a:t>The cloud service provider is managing real estate space and hardware to run these giant machines</a:t>
            </a:r>
          </a:p>
          <a:p>
            <a:pPr lvl="1"/>
            <a:r>
              <a:rPr lang="en-US" dirty="0"/>
              <a:t>Responsible for security of such machines used by us and millions of other clients</a:t>
            </a:r>
          </a:p>
          <a:p>
            <a:r>
              <a:rPr lang="en-US" dirty="0"/>
              <a:t>You are only responsible for the billed being paid on such service by utilizing computing and consumption.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749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61BD-E280-A24E-80EB-51234BF68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1.1 Infrastructure as a Service IaaS</a:t>
            </a:r>
            <a:r>
              <a:rPr lang="en-US" dirty="0"/>
              <a:t> -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63DE-E1E0-B54A-BF8E-2316E1B23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IaaS can have security breaches that can be risky for you</a:t>
            </a:r>
          </a:p>
          <a:p>
            <a:pPr lvl="1"/>
            <a:r>
              <a:rPr lang="en-US" dirty="0"/>
              <a:t>Security challenges on IaaS isn’t under your prevue but you may still be the one affected here </a:t>
            </a:r>
          </a:p>
          <a:p>
            <a:pPr lvl="1"/>
            <a:r>
              <a:rPr lang="en-US" dirty="0"/>
              <a:t>Some of the security risk that are under our control can be a huge life saver when it comes to exposing customer’s information or dealing with regulatory committees</a:t>
            </a:r>
          </a:p>
          <a:p>
            <a:r>
              <a:rPr lang="en-US" dirty="0"/>
              <a:t>Fraudsters can utilize points of vulnerability to their advantage. </a:t>
            </a:r>
          </a:p>
          <a:p>
            <a:r>
              <a:rPr lang="en-US" dirty="0"/>
              <a:t>Staff must configure IaaS accurately with proper security standards to avoid unauthorized access </a:t>
            </a:r>
          </a:p>
          <a:p>
            <a:r>
              <a:rPr lang="en-US" dirty="0"/>
              <a:t>Cloud service provider- there must be a full control in place on the server physical environment</a:t>
            </a:r>
          </a:p>
          <a:p>
            <a:pPr lvl="1"/>
            <a:r>
              <a:rPr lang="en-US" dirty="0"/>
              <a:t>Authentication to anyone one person, whether its maintenance or operational staff</a:t>
            </a:r>
          </a:p>
          <a:p>
            <a:r>
              <a:rPr lang="en-US" dirty="0"/>
              <a:t>As a client, you have to access IaaS among many data centers that can cause additional firewall and routing rules on internet traffic, meaning more points to breach security.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448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54F5F-FAC3-8544-894D-ADE87973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Firewall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DB82F-9BA5-D049-8F69-73C5ED1D9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CA5FA9-9004-9349-9D74-EEF51D12F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65" y="1862762"/>
            <a:ext cx="9526042" cy="49725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A15BD5-F4DF-8543-BA21-AC7D4B1E0B7B}"/>
              </a:ext>
            </a:extLst>
          </p:cNvPr>
          <p:cNvSpPr/>
          <p:nvPr/>
        </p:nvSpPr>
        <p:spPr>
          <a:xfrm>
            <a:off x="10877265" y="6493264"/>
            <a:ext cx="1524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72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69F57-E58F-7440-AE49-D3DCE9ED1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1.2 Platform as a Service PaaS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7ED6F-D808-474C-8956-B1334CC3E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Capability to build software on a cloud based platform</a:t>
            </a:r>
          </a:p>
          <a:p>
            <a:r>
              <a:rPr lang="en-US" dirty="0"/>
              <a:t>The cloud service provider gives framework to us and we manage such software applications</a:t>
            </a:r>
          </a:p>
          <a:p>
            <a:pPr lvl="1"/>
            <a:r>
              <a:rPr lang="en-US" dirty="0"/>
              <a:t>while cloud service provider manages servers, storage and networking</a:t>
            </a:r>
          </a:p>
          <a:p>
            <a:r>
              <a:rPr lang="en-US" dirty="0"/>
              <a:t>There is a possibility that our platform and what have we built on it may not work if the cloud services provided to us are rendered unexpectedly</a:t>
            </a:r>
          </a:p>
        </p:txBody>
      </p:sp>
    </p:spTree>
    <p:extLst>
      <p:ext uri="{BB962C8B-B14F-4D97-AF65-F5344CB8AC3E}">
        <p14:creationId xmlns:p14="http://schemas.microsoft.com/office/powerpoint/2010/main" val="1068142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07629-EC5E-FC43-8D75-4B3841B2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1.2 Platform as a Service PaaS - Risk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65B40-FECA-5A48-8FB0-7B8FE953D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One of the major security risk here is not having proper permissions to data</a:t>
            </a:r>
          </a:p>
          <a:p>
            <a:pPr lvl="1"/>
            <a:r>
              <a:rPr lang="en-US" dirty="0"/>
              <a:t>Due to many information leakage in the industry, and permissions to access information easily for fraudster were the most common</a:t>
            </a:r>
          </a:p>
          <a:p>
            <a:r>
              <a:rPr lang="en-US" dirty="0"/>
              <a:t>Another way for security disaster to happen is using default configurations at the time of initial setup</a:t>
            </a:r>
          </a:p>
          <a:p>
            <a:r>
              <a:rPr lang="en-US" dirty="0"/>
              <a:t>Major threat to PaaS is SSL based attacks</a:t>
            </a:r>
          </a:p>
          <a:p>
            <a:pPr lvl="1"/>
            <a:r>
              <a:rPr lang="en-US" dirty="0"/>
              <a:t>spoofing SSL certificate </a:t>
            </a:r>
          </a:p>
          <a:p>
            <a:pPr lvl="1"/>
            <a:r>
              <a:rPr lang="en-US" dirty="0"/>
              <a:t>a monkey in the middle (MIM)</a:t>
            </a:r>
          </a:p>
          <a:p>
            <a:r>
              <a:rPr lang="en-US" dirty="0"/>
              <a:t>The ability of networks to communicate confidentially and still have access remotely is another security risk one has to consider under PaaS</a:t>
            </a:r>
          </a:p>
          <a:p>
            <a:r>
              <a:rPr lang="en-US" dirty="0"/>
              <a:t>The major access control items here are authentication, authorization and traceability, where fraudsters may impersonate, do phishing attacks, do brute force attacks and/or password reset attacks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314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2960-E344-8344-AC04-FCD129DFC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1.3 Software as a Service SaaS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C18A1-D392-C34A-A8DC-6F3445E5C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common in the marketplace that offers ready-run software application</a:t>
            </a:r>
          </a:p>
          <a:p>
            <a:r>
              <a:rPr lang="en-US" dirty="0"/>
              <a:t>Everything else from infrastructure operations to software maintenance of managing, updating and securing are handled by cloud service provider </a:t>
            </a:r>
          </a:p>
          <a:p>
            <a:pPr lvl="1"/>
            <a:r>
              <a:rPr lang="en-US" dirty="0"/>
              <a:t>application is run through client’s browser with no download or installations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115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2173-B27F-F54E-AD91-3E0B2BFF9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1.3 Software as a Service SaaS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6519B-1451-8846-874D-884660ADF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0A3F6-B619-B34C-9CCA-2314F10CC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853248"/>
            <a:ext cx="11001348" cy="41108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9CDB6A-0138-FA44-99B5-98A3931412CB}"/>
              </a:ext>
            </a:extLst>
          </p:cNvPr>
          <p:cNvSpPr/>
          <p:nvPr/>
        </p:nvSpPr>
        <p:spPr>
          <a:xfrm>
            <a:off x="10885284" y="6488668"/>
            <a:ext cx="1524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034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D0082-1E04-4846-9CB9-EC84820E2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1.3 Software as a Service SaaS - Risk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5BB48-AFA2-D343-8D6D-6F35CF693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Many risk factors have also exponentially increased</a:t>
            </a:r>
          </a:p>
          <a:p>
            <a:r>
              <a:rPr lang="en-US" dirty="0"/>
              <a:t>Phishing is still a concept where over 90% of cyber-attacks happen due to it </a:t>
            </a:r>
          </a:p>
          <a:p>
            <a:r>
              <a:rPr lang="en-US" dirty="0"/>
              <a:t>Fraudster can also do account take over with the help of employee’s credentials</a:t>
            </a:r>
          </a:p>
          <a:p>
            <a:pPr lvl="1"/>
            <a:r>
              <a:rPr lang="en-US" dirty="0"/>
              <a:t>by some phishing campaign or buy it on dark web via data leaks</a:t>
            </a:r>
          </a:p>
          <a:p>
            <a:r>
              <a:rPr lang="en-US" dirty="0"/>
              <a:t>Humans are accustom to negligence</a:t>
            </a:r>
          </a:p>
          <a:p>
            <a:pPr lvl="1"/>
            <a:r>
              <a:rPr lang="en-US" dirty="0"/>
              <a:t>weak passwords or lost laptop, fraudster can exfiltrate and abuse SaaS information without our knowledge</a:t>
            </a:r>
          </a:p>
          <a:p>
            <a:r>
              <a:rPr lang="en-US" dirty="0"/>
              <a:t>Fraudsters have also increased their zero-day malware activities</a:t>
            </a:r>
          </a:p>
          <a:p>
            <a:pPr lvl="1"/>
            <a:r>
              <a:rPr lang="en-US" dirty="0"/>
              <a:t>it’s hard for us to identify and a simple auto ‘sync’ feature on the application could amplify the security threat</a:t>
            </a:r>
          </a:p>
        </p:txBody>
      </p:sp>
    </p:spTree>
    <p:extLst>
      <p:ext uri="{BB962C8B-B14F-4D97-AF65-F5344CB8AC3E}">
        <p14:creationId xmlns:p14="http://schemas.microsoft.com/office/powerpoint/2010/main" val="2681808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8A872-B11C-004A-81F8-7004393A1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E05BF-A70E-C942-89D4-EBBDAD261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To the Community</a:t>
            </a:r>
          </a:p>
          <a:p>
            <a:r>
              <a:rPr lang="en-US" dirty="0"/>
              <a:t>Discussion</a:t>
            </a:r>
          </a:p>
          <a:p>
            <a:pPr lvl="1"/>
            <a:r>
              <a:rPr lang="en-US" dirty="0"/>
              <a:t>1. Cloud Services – Associated Risks</a:t>
            </a:r>
          </a:p>
          <a:p>
            <a:pPr lvl="2"/>
            <a:r>
              <a:rPr lang="en-US" dirty="0"/>
              <a:t>1.1 Infrastructure as a Service (IaaS)</a:t>
            </a:r>
          </a:p>
          <a:p>
            <a:pPr lvl="2"/>
            <a:r>
              <a:rPr lang="en-US" dirty="0"/>
              <a:t>1.2 Platform as a Service (PaaS)</a:t>
            </a:r>
          </a:p>
          <a:p>
            <a:pPr lvl="2"/>
            <a:r>
              <a:rPr lang="en-US" dirty="0"/>
              <a:t>1.3 Software as a Service (SaaS)</a:t>
            </a:r>
          </a:p>
          <a:p>
            <a:pPr lvl="1"/>
            <a:r>
              <a:rPr lang="en-US" dirty="0"/>
              <a:t>2. Web-based Applications – Vulnerabilities and Information Hijacking</a:t>
            </a:r>
          </a:p>
          <a:p>
            <a:r>
              <a:rPr lang="en-US" dirty="0"/>
              <a:t> Action Items For Us</a:t>
            </a:r>
          </a:p>
          <a:p>
            <a:pPr lvl="1"/>
            <a:r>
              <a:rPr lang="en-US" dirty="0"/>
              <a:t>1. Cloud Services – Mitigation of Risks</a:t>
            </a:r>
          </a:p>
          <a:p>
            <a:pPr lvl="1"/>
            <a:r>
              <a:rPr lang="en-US" dirty="0"/>
              <a:t>2. Web-based Applications – Mitigation of Risks	</a:t>
            </a:r>
          </a:p>
          <a:p>
            <a:r>
              <a:rPr lang="en-US" dirty="0"/>
              <a:t>Conclusion </a:t>
            </a:r>
          </a:p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334181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EBE04-3FD7-FF49-9240-0009A0084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1.3 Software as a Service SaaS - Risk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AA654-6F19-D343-B420-4979EA053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850DAF-7706-094C-9B8A-67376C668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88" y="1853248"/>
            <a:ext cx="11252388" cy="38378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48549E-943D-774F-8951-8508ACC3E70D}"/>
              </a:ext>
            </a:extLst>
          </p:cNvPr>
          <p:cNvSpPr/>
          <p:nvPr/>
        </p:nvSpPr>
        <p:spPr>
          <a:xfrm>
            <a:off x="10667650" y="6357581"/>
            <a:ext cx="1524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622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805A8-D503-C440-9A05-28168ED49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64" y="452718"/>
            <a:ext cx="10699845" cy="1400530"/>
          </a:xfrm>
        </p:spPr>
        <p:txBody>
          <a:bodyPr/>
          <a:lstStyle/>
          <a:p>
            <a:r>
              <a:rPr lang="en-US" b="1" dirty="0"/>
              <a:t>2. Web-based Applications – Vulnerabilities and Information Hijacking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3814C-0A22-9546-97B2-4FB975D05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Are there any vulnerabilities to accessing cloud via web-based applications and who’s responsible for information hijacking?</a:t>
            </a:r>
          </a:p>
          <a:p>
            <a:r>
              <a:rPr lang="en-US" dirty="0"/>
              <a:t>Examples: email to our banking needs</a:t>
            </a:r>
          </a:p>
          <a:p>
            <a:r>
              <a:rPr lang="en-US" dirty="0"/>
              <a:t>Information hijacking </a:t>
            </a:r>
          </a:p>
          <a:p>
            <a:r>
              <a:rPr lang="en-US" dirty="0"/>
              <a:t>Fraudster could steal session ID</a:t>
            </a:r>
          </a:p>
          <a:p>
            <a:r>
              <a:rPr lang="en-US" dirty="0"/>
              <a:t>Access point</a:t>
            </a:r>
          </a:p>
          <a:p>
            <a:r>
              <a:rPr lang="en-US" dirty="0"/>
              <a:t>Scanning - Sniff attack - Brute force attack</a:t>
            </a:r>
          </a:p>
          <a:p>
            <a:r>
              <a:rPr lang="en-US" dirty="0"/>
              <a:t>Spoofed MAC address</a:t>
            </a:r>
          </a:p>
        </p:txBody>
      </p:sp>
    </p:spTree>
    <p:extLst>
      <p:ext uri="{BB962C8B-B14F-4D97-AF65-F5344CB8AC3E}">
        <p14:creationId xmlns:p14="http://schemas.microsoft.com/office/powerpoint/2010/main" val="2850777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19C56-F786-6241-A6A6-890B3F6D5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52C9D-6546-4A43-B3A1-6FD43DC0F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D8AA1E-821A-384D-84C6-BFB708C48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90" y="1344051"/>
            <a:ext cx="11516204" cy="43334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025D3B-1A09-8140-8957-B679D3349FC4}"/>
              </a:ext>
            </a:extLst>
          </p:cNvPr>
          <p:cNvSpPr/>
          <p:nvPr/>
        </p:nvSpPr>
        <p:spPr>
          <a:xfrm>
            <a:off x="10836322" y="6384135"/>
            <a:ext cx="1524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851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33701-5FFC-6D4E-B9B7-F5CD20E5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Action Items For Us: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AE626-8AF7-7B4F-B538-3A8851950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Cloud Services – Mitigation of Risks </a:t>
            </a:r>
          </a:p>
          <a:p>
            <a:r>
              <a:rPr lang="en-US" dirty="0"/>
              <a:t>2. Web-based Applications – Mitigation of Risks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436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0F3EE-303B-7549-8404-9FE92633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Cloud Services – Mitigation of Risks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9759B-D344-3D4C-95D2-CD0FA6517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responsibilities regarding cloud security fall under cloud service provider</a:t>
            </a:r>
          </a:p>
          <a:p>
            <a:r>
              <a:rPr lang="en-US" dirty="0"/>
              <a:t>The client loses access to the hardware hosting its information and stolen information</a:t>
            </a:r>
          </a:p>
          <a:p>
            <a:r>
              <a:rPr lang="en-US" dirty="0"/>
              <a:t>Cloud providers should be responsible to vet its employees while client information and customers are at risk</a:t>
            </a:r>
          </a:p>
          <a:p>
            <a:pPr lvl="1"/>
            <a:r>
              <a:rPr lang="en-US" dirty="0"/>
              <a:t>Client is responsible for correct utilization of API where cloud provider is responsible that its secure</a:t>
            </a:r>
          </a:p>
          <a:p>
            <a:r>
              <a:rPr lang="en-US" dirty="0"/>
              <a:t>Due to lack of legislative policies in cloud industry, we as clients must develop our own top-notch security policies</a:t>
            </a:r>
          </a:p>
        </p:txBody>
      </p:sp>
    </p:spTree>
    <p:extLst>
      <p:ext uri="{BB962C8B-B14F-4D97-AF65-F5344CB8AC3E}">
        <p14:creationId xmlns:p14="http://schemas.microsoft.com/office/powerpoint/2010/main" val="394909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1E78A-7456-DE45-8DFD-DBBEC4A58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Cloud Services – Mitigation of Risks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2B91E-505A-D14F-9A4C-1AC98005D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IaaS </a:t>
            </a:r>
          </a:p>
          <a:p>
            <a:pPr lvl="1"/>
            <a:r>
              <a:rPr lang="en-US" dirty="0"/>
              <a:t>IaaS is definitely a great tool to have for a company but has security risks</a:t>
            </a:r>
          </a:p>
          <a:p>
            <a:pPr lvl="1"/>
            <a:r>
              <a:rPr lang="en-US" dirty="0"/>
              <a:t>Take AI-powered take advantage of cloud security and reduce false positives in regards to dangerous malicious attacks</a:t>
            </a:r>
          </a:p>
          <a:p>
            <a:pPr lvl="1"/>
            <a:r>
              <a:rPr lang="en-US" dirty="0"/>
              <a:t>For example, an employee getting access to the server on Starbucks public WIFI might look suspicious with via VPN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065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DFF14-0C98-1142-A691-14DD07A36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5AA52-1EF4-F043-9A12-A8F2D6FB9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F33D1-6F71-6343-980C-4B85A90F8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67" y="1636975"/>
            <a:ext cx="11080442" cy="46955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FDD5A4-3BE8-3A4F-A2C0-E5D5189610D4}"/>
              </a:ext>
            </a:extLst>
          </p:cNvPr>
          <p:cNvSpPr/>
          <p:nvPr/>
        </p:nvSpPr>
        <p:spPr>
          <a:xfrm>
            <a:off x="10923434" y="6488668"/>
            <a:ext cx="1524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067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70437-AD52-6341-BF5C-D70BCD33E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Cloud Services – Mitigation of Risks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0125F-0CDF-174E-9276-EF7568439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PaaS </a:t>
            </a:r>
          </a:p>
          <a:p>
            <a:pPr lvl="1"/>
            <a:r>
              <a:rPr lang="en-US" dirty="0"/>
              <a:t>PaaS security concerns have two things: </a:t>
            </a:r>
          </a:p>
          <a:p>
            <a:pPr lvl="2"/>
            <a:r>
              <a:rPr lang="en-US" dirty="0"/>
              <a:t>design application with security in mind from the start </a:t>
            </a:r>
          </a:p>
          <a:p>
            <a:pPr lvl="2"/>
            <a:r>
              <a:rPr lang="en-US" dirty="0"/>
              <a:t>all application users must authenticate before using</a:t>
            </a:r>
          </a:p>
          <a:p>
            <a:pPr lvl="1"/>
            <a:r>
              <a:rPr lang="en-US" dirty="0"/>
              <a:t>Company is able to apply information protection strategies and can only give limited access based on application usage</a:t>
            </a:r>
          </a:p>
          <a:p>
            <a:pPr lvl="1"/>
            <a:r>
              <a:rPr lang="en-US" dirty="0"/>
              <a:t>The 2-factor authentication in smart cards and biometric mechanisms can help protect the information from fraudsters</a:t>
            </a:r>
          </a:p>
          <a:p>
            <a:pPr lvl="1"/>
            <a:r>
              <a:rPr lang="en-US" dirty="0"/>
              <a:t>Correct provider based configuration, as Microsoft Azure may have different patches compare to AWS.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494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5A441-D486-F143-850F-D0B4B0903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1. Cloud Services – Mitigation of Risks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F2AE6-53E3-D54F-AD69-78F697D57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SaaS </a:t>
            </a:r>
          </a:p>
          <a:p>
            <a:pPr lvl="1"/>
            <a:r>
              <a:rPr lang="en-US" dirty="0"/>
              <a:t>The spike in SaaS usage around the industry and continuous technological advances have made this cloud service very receptive to security risks</a:t>
            </a:r>
          </a:p>
          <a:p>
            <a:pPr lvl="1"/>
            <a:r>
              <a:rPr lang="en-US" dirty="0"/>
              <a:t>For larger companies, we have Cloud Access Security Brokers (CASB) as a solution providing visibility</a:t>
            </a:r>
          </a:p>
          <a:p>
            <a:pPr lvl="2"/>
            <a:r>
              <a:rPr lang="en-US" dirty="0"/>
              <a:t>access control and data protection using a gateway, proxy or APIs</a:t>
            </a:r>
          </a:p>
          <a:p>
            <a:pPr lvl="1"/>
            <a:r>
              <a:rPr lang="en-US" dirty="0"/>
              <a:t>Smaller companies can use SonicWall Cloud App Security (CAS) to help with data protection for SaaS applications</a:t>
            </a:r>
          </a:p>
          <a:p>
            <a:pPr lvl="1"/>
            <a:r>
              <a:rPr lang="en-US" dirty="0"/>
              <a:t>Additional services can help with security and protect against phishing attacks, email compromise, zero-day threats, data loss and account takeovers</a:t>
            </a:r>
          </a:p>
          <a:p>
            <a:pPr lvl="1"/>
            <a:r>
              <a:rPr lang="en-US" dirty="0"/>
              <a:t>Company’s SaaS landscape and implement robust polices across all cloud services. 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377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1AC70-FD5C-EB48-8D71-78844180F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2. Web-based Applications – Mitigation of Risks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89875-1FD8-B946-A4E1-B6D4C09CB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 basic security measure, each cloud based web application must have authentications</a:t>
            </a:r>
          </a:p>
          <a:p>
            <a:r>
              <a:rPr lang="en-US" dirty="0"/>
              <a:t>When there is breach somewhere, we must notify all users who owned such information and what’s has been compromised</a:t>
            </a:r>
          </a:p>
          <a:p>
            <a:r>
              <a:rPr lang="en-US" dirty="0"/>
              <a:t>We could look at MAC sequence numbers and packet sniffers to check for ARP updates</a:t>
            </a:r>
          </a:p>
          <a:p>
            <a:r>
              <a:rPr lang="en-US" dirty="0"/>
              <a:t>Combination of HTTP and SSL protocol layers is called HTTPS can help encrypt communication </a:t>
            </a:r>
          </a:p>
          <a:p>
            <a:r>
              <a:rPr lang="en-US" dirty="0"/>
              <a:t>Another way is One-Time Cookies OTC where fraudsters cannot brute force an attack </a:t>
            </a:r>
          </a:p>
          <a:p>
            <a:r>
              <a:rPr lang="en-US" dirty="0"/>
              <a:t>Protect against Cross-site scripting (XSS)</a:t>
            </a:r>
          </a:p>
          <a:p>
            <a:pPr lvl="1"/>
            <a:r>
              <a:rPr lang="en-US" dirty="0"/>
              <a:t>XSS is a pretty common practice for a fraudster to hijack a web session by inserting malicious coding</a:t>
            </a:r>
          </a:p>
          <a:p>
            <a:r>
              <a:rPr lang="en-US" dirty="0"/>
              <a:t>Secure private network</a:t>
            </a:r>
          </a:p>
          <a:p>
            <a:pPr lvl="1"/>
            <a:r>
              <a:rPr lang="en-US" dirty="0"/>
              <a:t>Everybody knows that public network such as airport or Starbucks are prone to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1545200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CB769-D612-234E-AA98-C9161CCAD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5C37D-E428-A444-BEAD-9E3DBEF94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Cloud industry has become significantly huge in last two decades </a:t>
            </a:r>
          </a:p>
          <a:p>
            <a:r>
              <a:rPr lang="en-US" dirty="0"/>
              <a:t>Concept behind cloud is any computing or storage power on an off-site hosted location	</a:t>
            </a:r>
          </a:p>
          <a:p>
            <a:pPr lvl="1"/>
            <a:r>
              <a:rPr lang="en-US" dirty="0"/>
              <a:t>Enables on-demand computational </a:t>
            </a:r>
          </a:p>
          <a:p>
            <a:pPr lvl="1"/>
            <a:r>
              <a:rPr lang="en-US" dirty="0"/>
              <a:t>Storage resources with lower economic benefits with effective way to help manage capital expenditure and operational cost</a:t>
            </a:r>
          </a:p>
          <a:p>
            <a:pPr lvl="1"/>
            <a:r>
              <a:rPr lang="en-US" dirty="0"/>
              <a:t>Offer flexibility, pay-per use preferences, low cost, and are highly automated</a:t>
            </a:r>
          </a:p>
          <a:p>
            <a:pPr lvl="1"/>
            <a:r>
              <a:rPr lang="en-US" b="1" dirty="0"/>
              <a:t>*** </a:t>
            </a:r>
            <a:r>
              <a:rPr lang="en-US" b="1" u="sng" dirty="0">
                <a:solidFill>
                  <a:srgbClr val="FF0000"/>
                </a:solidFill>
              </a:rPr>
              <a:t>Security is still an important risk</a:t>
            </a:r>
            <a:r>
              <a:rPr lang="en-US" b="1" dirty="0"/>
              <a:t>****</a:t>
            </a:r>
          </a:p>
          <a:p>
            <a:r>
              <a:rPr lang="en-US" dirty="0"/>
              <a:t>Examples: self-driving vehicles or grocery shopping at Wholefoods</a:t>
            </a:r>
          </a:p>
          <a:p>
            <a:pPr lvl="1"/>
            <a:r>
              <a:rPr lang="en-US" dirty="0"/>
              <a:t>Multi-billion dollars company delivering products and services to clients</a:t>
            </a:r>
          </a:p>
          <a:p>
            <a:pPr lvl="1"/>
            <a:r>
              <a:rPr lang="en-US" dirty="0"/>
              <a:t>Strategizing your internal processes 	</a:t>
            </a:r>
          </a:p>
          <a:p>
            <a:pPr lvl="1"/>
            <a:r>
              <a:rPr lang="en-US" dirty="0"/>
              <a:t>University student trying to utilize cloud for everyday storage of your academic assignments</a:t>
            </a:r>
          </a:p>
          <a:p>
            <a:r>
              <a:rPr lang="en-US" dirty="0"/>
              <a:t>Not everyone realizes its risk and security measures</a:t>
            </a:r>
          </a:p>
          <a:p>
            <a:r>
              <a:rPr lang="en-US" dirty="0"/>
              <a:t>Increased crime in cybersecurity in the internet space</a:t>
            </a:r>
          </a:p>
        </p:txBody>
      </p:sp>
    </p:spTree>
    <p:extLst>
      <p:ext uri="{BB962C8B-B14F-4D97-AF65-F5344CB8AC3E}">
        <p14:creationId xmlns:p14="http://schemas.microsoft.com/office/powerpoint/2010/main" val="1279271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93DE-1689-1248-B4C0-1157C1798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0BC02-6EA0-ED4C-B62C-3ABA003C4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D1D72-40D1-F94A-8B34-C414673F2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39" y="1152983"/>
            <a:ext cx="9840320" cy="56268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CC7353-21D6-5A42-8FE9-17CAC4E85DDC}"/>
              </a:ext>
            </a:extLst>
          </p:cNvPr>
          <p:cNvSpPr/>
          <p:nvPr/>
        </p:nvSpPr>
        <p:spPr>
          <a:xfrm>
            <a:off x="10931859" y="6506873"/>
            <a:ext cx="1524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302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78DC9-CE08-AA4E-8CAA-95633A328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F3BC1-9DC7-D04A-9485-D10EE3E2F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0637A6-6A82-AE4B-9786-06FBAEA00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616" y="1367118"/>
            <a:ext cx="9624379" cy="52656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AE8E10-2FEF-2C45-80BB-2B801490C002}"/>
              </a:ext>
            </a:extLst>
          </p:cNvPr>
          <p:cNvSpPr/>
          <p:nvPr/>
        </p:nvSpPr>
        <p:spPr>
          <a:xfrm>
            <a:off x="10891467" y="6485026"/>
            <a:ext cx="1524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488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5E142-4DDE-1F48-B867-9E2FD8244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D8C05-F454-2349-BDF1-8EC90617D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With the current growth and security risk associated with cloud, we must better equip ourselves with clear guidance and action plans </a:t>
            </a:r>
          </a:p>
          <a:p>
            <a:r>
              <a:rPr lang="en-US" dirty="0"/>
              <a:t>Knowing such risk is a good place to start and work towards all security gaps to reduce any conflicts between a cloud service provider and its clients</a:t>
            </a:r>
          </a:p>
          <a:p>
            <a:r>
              <a:rPr lang="en-US" dirty="0"/>
              <a:t>The service provider that has capability of IaaS, PaaS, SaaS, must owe its clients a robust security measures that leads to a trusting and long-lasting relationship</a:t>
            </a:r>
          </a:p>
          <a:p>
            <a:r>
              <a:rPr lang="en-US" dirty="0"/>
              <a:t>A web application access to a cloud service is just as important for its clients as detecting and fixing cyber hijacking</a:t>
            </a:r>
          </a:p>
          <a:p>
            <a:r>
              <a:rPr lang="en-US" dirty="0"/>
              <a:t>Both parties of cloud service must realize the importance of protecting information and must gather their attention to vulnerabilities that are at a finger tips of such fraudsters via internet</a:t>
            </a:r>
          </a:p>
        </p:txBody>
      </p:sp>
    </p:spTree>
    <p:extLst>
      <p:ext uri="{BB962C8B-B14F-4D97-AF65-F5344CB8AC3E}">
        <p14:creationId xmlns:p14="http://schemas.microsoft.com/office/powerpoint/2010/main" val="2563386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5E85-628D-A34A-9D5B-C3D5320A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  <a:r>
              <a:rPr lang="en-US" dirty="0"/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DA51D4C-D7DD-5749-BB0B-DB4B5079A9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8744776"/>
              </p:ext>
            </p:extLst>
          </p:nvPr>
        </p:nvGraphicFramePr>
        <p:xfrm>
          <a:off x="545910" y="1201002"/>
          <a:ext cx="10867109" cy="5657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67109">
                  <a:extLst>
                    <a:ext uri="{9D8B030D-6E8A-4147-A177-3AD203B41FA5}">
                      <a16:colId xmlns:a16="http://schemas.microsoft.com/office/drawing/2014/main" val="1299622822"/>
                    </a:ext>
                  </a:extLst>
                </a:gridCol>
              </a:tblGrid>
              <a:tr h="31427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dirty="0" err="1">
                          <a:solidFill>
                            <a:schemeClr val="tx1"/>
                          </a:solidFill>
                          <a:effectLst/>
                        </a:rPr>
                        <a:t>Luxner</a:t>
                      </a:r>
                      <a:r>
                        <a:rPr lang="en-US" sz="800" b="0" u="none" dirty="0">
                          <a:solidFill>
                            <a:schemeClr val="tx1"/>
                          </a:solidFill>
                          <a:effectLst/>
                        </a:rPr>
                        <a:t>, T. (2021, March 15). Cloud computing trends: 2021 state of the cloud report. </a:t>
                      </a:r>
                      <a:endParaRPr lang="en-US" sz="1200" b="0" u="non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dirty="0">
                          <a:solidFill>
                            <a:schemeClr val="tx1"/>
                          </a:solidFill>
                          <a:effectLst/>
                        </a:rPr>
                        <a:t>Flexera Blog. https://</a:t>
                      </a:r>
                      <a:r>
                        <a:rPr lang="en-US" sz="800" b="0" u="none" dirty="0" err="1">
                          <a:solidFill>
                            <a:schemeClr val="tx1"/>
                          </a:solidFill>
                          <a:effectLst/>
                        </a:rPr>
                        <a:t>www.flexera.com</a:t>
                      </a:r>
                      <a:r>
                        <a:rPr lang="en-US" sz="800" b="0" u="none" dirty="0">
                          <a:solidFill>
                            <a:schemeClr val="tx1"/>
                          </a:solidFill>
                          <a:effectLst/>
                        </a:rPr>
                        <a:t>/blog/cloud/cloud-computing-trends-2021-state-of-the-cloud-report/</a:t>
                      </a:r>
                      <a:endParaRPr lang="en-US" sz="1200" b="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246301"/>
                  </a:ext>
                </a:extLst>
              </a:tr>
              <a:tr h="31427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>
                          <a:solidFill>
                            <a:schemeClr val="tx1"/>
                          </a:solidFill>
                          <a:effectLst/>
                        </a:rPr>
                        <a:t>Novet, J. (2018, February 14). The case for Apple to sell a version of iCloud for work. </a:t>
                      </a:r>
                      <a:endParaRPr lang="en-US" sz="1200" b="0" u="none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>
                          <a:solidFill>
                            <a:schemeClr val="tx1"/>
                          </a:solidFill>
                          <a:effectLst/>
                        </a:rPr>
                        <a:t>CNBC. https://www.cnbc.com/2018/02/11/apple-could-sell-icloud-for-the-enterprise-barclays-says.html</a:t>
                      </a:r>
                      <a:endParaRPr lang="en-US" sz="1200" b="0" u="non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6720491"/>
                  </a:ext>
                </a:extLst>
              </a:tr>
              <a:tr h="31427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>
                          <a:solidFill>
                            <a:schemeClr val="tx1"/>
                          </a:solidFill>
                          <a:effectLst/>
                        </a:rPr>
                        <a:t>Vadapalli, P. (2021, February 5). 9 components of cloud computing architecture you should know about. </a:t>
                      </a:r>
                      <a:endParaRPr lang="en-US" sz="1200" b="0" u="none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>
                          <a:solidFill>
                            <a:schemeClr val="tx1"/>
                          </a:solidFill>
                          <a:effectLst/>
                        </a:rPr>
                        <a:t>upGrad blog. https://www.upgrad.com/blog/components-of-cloud-computing-architecture/</a:t>
                      </a:r>
                      <a:endParaRPr lang="en-US" sz="1200" b="0" u="non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6199531"/>
                  </a:ext>
                </a:extLst>
              </a:tr>
              <a:tr h="47141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>
                          <a:solidFill>
                            <a:schemeClr val="tx1"/>
                          </a:solidFill>
                          <a:effectLst/>
                        </a:rPr>
                        <a:t>Hou, T. (2020, January 9). IaaS vs PaaS vs SaaS: What you need to know + examples (2018). </a:t>
                      </a:r>
                      <a:endParaRPr lang="en-US" sz="1200" b="0" u="none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>
                          <a:solidFill>
                            <a:schemeClr val="tx1"/>
                          </a:solidFill>
                          <a:effectLst/>
                        </a:rPr>
                        <a:t>The BigCommerce Blog. https://www.bigcommerce.com/blog/saas-vs-paas-vs-iaas/#the-key-differences-between-on-premise-saas-paas-iaas</a:t>
                      </a:r>
                      <a:endParaRPr lang="en-US" sz="1200" b="0" u="non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990587"/>
                  </a:ext>
                </a:extLst>
              </a:tr>
              <a:tr h="31427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>
                          <a:solidFill>
                            <a:schemeClr val="tx1"/>
                          </a:solidFill>
                          <a:effectLst/>
                        </a:rPr>
                        <a:t>Henderson, R. (2019, July 30). 8 IaaS cloud security challenges you should be aware of. </a:t>
                      </a:r>
                      <a:endParaRPr lang="en-US" sz="1200" b="0" u="none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>
                          <a:solidFill>
                            <a:schemeClr val="tx1"/>
                          </a:solidFill>
                          <a:effectLst/>
                        </a:rPr>
                        <a:t>Lastline. https://www.lastline.com/blog/8-iaas-cloud-security-challenges-you-should-be-aware-of/</a:t>
                      </a:r>
                      <a:endParaRPr lang="en-US" sz="1200" b="0" u="non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490633"/>
                  </a:ext>
                </a:extLst>
              </a:tr>
              <a:tr h="31427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dirty="0">
                          <a:solidFill>
                            <a:schemeClr val="tx1"/>
                          </a:solidFill>
                          <a:effectLst/>
                        </a:rPr>
                        <a:t>Reddy, P., </a:t>
                      </a:r>
                      <a:r>
                        <a:rPr lang="en-US" sz="800" b="0" u="none" dirty="0" err="1">
                          <a:solidFill>
                            <a:schemeClr val="tx1"/>
                          </a:solidFill>
                          <a:effectLst/>
                        </a:rPr>
                        <a:t>Bhupathi</a:t>
                      </a:r>
                      <a:r>
                        <a:rPr lang="en-US" sz="800" b="0" u="none" dirty="0">
                          <a:solidFill>
                            <a:schemeClr val="tx1"/>
                          </a:solidFill>
                          <a:effectLst/>
                        </a:rPr>
                        <a:t>, V., &amp; Sravan, C. (2017, April). Survey on Security Issues in Platform-as-a-Service Model. </a:t>
                      </a:r>
                      <a:endParaRPr lang="en-US" sz="1200" b="0" u="non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dirty="0">
                          <a:solidFill>
                            <a:schemeClr val="tx1"/>
                          </a:solidFill>
                          <a:effectLst/>
                        </a:rPr>
                        <a:t>International Journal of Computer Science and Mobile Computing. https://</a:t>
                      </a:r>
                      <a:r>
                        <a:rPr lang="en-US" sz="800" b="0" u="none" dirty="0" err="1">
                          <a:solidFill>
                            <a:schemeClr val="tx1"/>
                          </a:solidFill>
                          <a:effectLst/>
                        </a:rPr>
                        <a:t>ijcsmc.com</a:t>
                      </a:r>
                      <a:r>
                        <a:rPr lang="en-US" sz="800" b="0" u="none" dirty="0">
                          <a:solidFill>
                            <a:schemeClr val="tx1"/>
                          </a:solidFill>
                          <a:effectLst/>
                        </a:rPr>
                        <a:t>/docs/papers/April2017/V6I4201799a12.pdf</a:t>
                      </a:r>
                      <a:endParaRPr lang="en-US" sz="1200" b="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8475505"/>
                  </a:ext>
                </a:extLst>
              </a:tr>
              <a:tr h="31427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dirty="0">
                          <a:solidFill>
                            <a:schemeClr val="tx1"/>
                          </a:solidFill>
                          <a:effectLst/>
                        </a:rPr>
                        <a:t>Cox, P. (2009, December 11). Top threats in a PaaS cloud service and how to avoid them. </a:t>
                      </a:r>
                      <a:r>
                        <a:rPr lang="en-US" sz="800" b="0" u="none" dirty="0" err="1">
                          <a:solidFill>
                            <a:schemeClr val="tx1"/>
                          </a:solidFill>
                          <a:effectLst/>
                        </a:rPr>
                        <a:t>SearchCloudComputing</a:t>
                      </a:r>
                      <a:r>
                        <a:rPr lang="en-US" sz="800" b="0" u="none" dirty="0">
                          <a:solidFill>
                            <a:schemeClr val="tx1"/>
                          </a:solidFill>
                          <a:effectLst/>
                        </a:rPr>
                        <a:t>. https://</a:t>
                      </a:r>
                      <a:r>
                        <a:rPr lang="en-US" sz="800" b="0" u="none" dirty="0" err="1">
                          <a:solidFill>
                            <a:schemeClr val="tx1"/>
                          </a:solidFill>
                          <a:effectLst/>
                        </a:rPr>
                        <a:t>searchcloudcomputing.techtarget.com</a:t>
                      </a:r>
                      <a:r>
                        <a:rPr lang="en-US" sz="800" b="0" u="none" dirty="0">
                          <a:solidFill>
                            <a:schemeClr val="tx1"/>
                          </a:solidFill>
                          <a:effectLst/>
                        </a:rPr>
                        <a:t>/tip/Top-threats-in-a-PaaS-cloud-service-and-how-to-avoid-them</a:t>
                      </a:r>
                      <a:endParaRPr lang="en-US" sz="1200" b="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280321"/>
                  </a:ext>
                </a:extLst>
              </a:tr>
              <a:tr h="31427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>
                          <a:solidFill>
                            <a:schemeClr val="tx1"/>
                          </a:solidFill>
                          <a:effectLst/>
                        </a:rPr>
                        <a:t>Cross site scripting vulnerability. (n.d.). </a:t>
                      </a:r>
                      <a:endParaRPr lang="en-US" sz="1200" b="0" u="none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>
                          <a:solidFill>
                            <a:schemeClr val="tx1"/>
                          </a:solidFill>
                          <a:effectLst/>
                        </a:rPr>
                        <a:t>Veracode. https://www.veracode.com/security/cross-site-scripting-vulnerability</a:t>
                      </a:r>
                      <a:endParaRPr lang="en-US" sz="1200" b="0" u="non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29814"/>
                  </a:ext>
                </a:extLst>
              </a:tr>
              <a:tr h="31427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dirty="0">
                          <a:solidFill>
                            <a:schemeClr val="tx1"/>
                          </a:solidFill>
                          <a:effectLst/>
                        </a:rPr>
                        <a:t>Emmons, S. (2019, September 16). 7 key security risks to address when adopting SaaS applications. </a:t>
                      </a:r>
                      <a:endParaRPr lang="en-US" sz="1200" b="0" u="non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dirty="0">
                          <a:solidFill>
                            <a:schemeClr val="tx1"/>
                          </a:solidFill>
                          <a:effectLst/>
                        </a:rPr>
                        <a:t>SonicWall. https://</a:t>
                      </a:r>
                      <a:r>
                        <a:rPr lang="en-US" sz="800" b="0" u="none" dirty="0" err="1">
                          <a:solidFill>
                            <a:schemeClr val="tx1"/>
                          </a:solidFill>
                          <a:effectLst/>
                        </a:rPr>
                        <a:t>blog.sonicwall.com</a:t>
                      </a:r>
                      <a:r>
                        <a:rPr lang="en-US" sz="800" b="0" u="none" dirty="0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r>
                        <a:rPr lang="en-US" sz="800" b="0" u="none" dirty="0" err="1">
                          <a:solidFill>
                            <a:schemeClr val="tx1"/>
                          </a:solidFill>
                          <a:effectLst/>
                        </a:rPr>
                        <a:t>en</a:t>
                      </a:r>
                      <a:r>
                        <a:rPr lang="en-US" sz="800" b="0" u="none" dirty="0">
                          <a:solidFill>
                            <a:schemeClr val="tx1"/>
                          </a:solidFill>
                          <a:effectLst/>
                        </a:rPr>
                        <a:t>-us/2019/09/7-key-security-risks-to-address-when-adopting-saas-applications/</a:t>
                      </a:r>
                      <a:endParaRPr lang="en-US" sz="1200" b="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4418140"/>
                  </a:ext>
                </a:extLst>
              </a:tr>
              <a:tr h="47141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dirty="0" err="1">
                          <a:solidFill>
                            <a:schemeClr val="tx1"/>
                          </a:solidFill>
                          <a:effectLst/>
                        </a:rPr>
                        <a:t>Dacosta</a:t>
                      </a:r>
                      <a:r>
                        <a:rPr lang="en-US" sz="800" b="0" u="none" dirty="0">
                          <a:solidFill>
                            <a:schemeClr val="tx1"/>
                          </a:solidFill>
                          <a:effectLst/>
                        </a:rPr>
                        <a:t>, I., </a:t>
                      </a:r>
                      <a:r>
                        <a:rPr lang="en-US" sz="800" b="0" u="none" dirty="0" err="1">
                          <a:solidFill>
                            <a:schemeClr val="tx1"/>
                          </a:solidFill>
                          <a:effectLst/>
                        </a:rPr>
                        <a:t>Chakradeo</a:t>
                      </a:r>
                      <a:r>
                        <a:rPr lang="en-US" sz="800" b="0" u="none" dirty="0">
                          <a:solidFill>
                            <a:schemeClr val="tx1"/>
                          </a:solidFill>
                          <a:effectLst/>
                        </a:rPr>
                        <a:t>, S., </a:t>
                      </a:r>
                      <a:r>
                        <a:rPr lang="en-US" sz="800" b="0" u="none" dirty="0" err="1">
                          <a:solidFill>
                            <a:schemeClr val="tx1"/>
                          </a:solidFill>
                          <a:effectLst/>
                        </a:rPr>
                        <a:t>Ahamad</a:t>
                      </a:r>
                      <a:r>
                        <a:rPr lang="en-US" sz="800" b="0" u="none" dirty="0">
                          <a:solidFill>
                            <a:schemeClr val="tx1"/>
                          </a:solidFill>
                          <a:effectLst/>
                        </a:rPr>
                        <a:t>, M., &amp; Traynor, P. (n.d.). One-Time Cookies: Preventing Session Hijacking Attacks with Stateless Authentication Tokens. </a:t>
                      </a:r>
                      <a:endParaRPr lang="en-US" sz="1200" b="0" u="non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dirty="0">
                          <a:solidFill>
                            <a:schemeClr val="tx1"/>
                          </a:solidFill>
                          <a:effectLst/>
                        </a:rPr>
                        <a:t>Georgia Institute of Technology. </a:t>
                      </a:r>
                      <a:r>
                        <a:rPr lang="en-US" sz="800" b="0" u="sng" strike="noStrike" dirty="0">
                          <a:solidFill>
                            <a:schemeClr val="tx1"/>
                          </a:solidFill>
                          <a:effectLst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https://smartech.gatech.edu/bitstream/handle/1853/42609/GT-CS-12-02.pdf</a:t>
                      </a:r>
                      <a:endParaRPr lang="en-US" sz="1200" b="0" u="sng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270610"/>
                  </a:ext>
                </a:extLst>
              </a:tr>
              <a:tr h="47141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>
                          <a:solidFill>
                            <a:schemeClr val="tx1"/>
                          </a:solidFill>
                          <a:effectLst/>
                        </a:rPr>
                        <a:t>Vojtko, M. (2020, November 23). The Ultimate Guide to Session Hijacking aka Cookie Hijacking. </a:t>
                      </a:r>
                      <a:endParaRPr lang="en-US" sz="1200" b="0" u="none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>
                          <a:solidFill>
                            <a:schemeClr val="tx1"/>
                          </a:solidFill>
                          <a:effectLst/>
                        </a:rPr>
                        <a:t>SecurityBoulevard. https://securityboulevard.com/2020/11/the-ultimate-guide-to-session-hijacking-aka-cookie-hijacking/#:~:text=What%20is%20Session%20Hijacking%3F,re%20logged%20in%20and%20authenticated.</a:t>
                      </a:r>
                      <a:endParaRPr lang="en-US" sz="1200" b="0" u="non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0496743"/>
                  </a:ext>
                </a:extLst>
              </a:tr>
              <a:tr h="31427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>
                          <a:solidFill>
                            <a:schemeClr val="tx1"/>
                          </a:solidFill>
                          <a:effectLst/>
                        </a:rPr>
                        <a:t>Eati, P. (n.d.). 10 most common web security vulnerabilities. </a:t>
                      </a:r>
                      <a:endParaRPr lang="en-US" sz="1200" b="0" u="none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>
                          <a:solidFill>
                            <a:schemeClr val="tx1"/>
                          </a:solidFill>
                          <a:effectLst/>
                        </a:rPr>
                        <a:t>Guru99. </a:t>
                      </a:r>
                      <a:r>
                        <a:rPr lang="en-US" sz="800" b="0" u="none" strike="noStrike">
                          <a:solidFill>
                            <a:schemeClr val="tx1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https://www.guru99.com/web-security-vulnerabilities.html</a:t>
                      </a:r>
                      <a:endParaRPr lang="en-US" sz="1200" b="0" u="non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602361"/>
                  </a:ext>
                </a:extLst>
              </a:tr>
              <a:tr h="31427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>
                          <a:solidFill>
                            <a:schemeClr val="tx1"/>
                          </a:solidFill>
                          <a:effectLst/>
                        </a:rPr>
                        <a:t>Conradi, M. (2014, August 29). Managing legal risks arising from cloud computing. </a:t>
                      </a:r>
                      <a:endParaRPr lang="en-US" sz="1200" b="0" u="none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>
                          <a:solidFill>
                            <a:schemeClr val="tx1"/>
                          </a:solidFill>
                          <a:effectLst/>
                        </a:rPr>
                        <a:t>Technology's Legal Edge. https://www.technologyslegaledge.com/2014/08/managing-legal-risks-arising-from-cloud-computing/</a:t>
                      </a:r>
                      <a:endParaRPr lang="en-US" sz="1200" b="0" u="non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859270"/>
                  </a:ext>
                </a:extLst>
              </a:tr>
              <a:tr h="31427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>
                          <a:solidFill>
                            <a:schemeClr val="tx1"/>
                          </a:solidFill>
                          <a:effectLst/>
                        </a:rPr>
                        <a:t>Lukan, D. (2015, November 20). Security vulnerabilities in cloud applications. </a:t>
                      </a:r>
                      <a:endParaRPr lang="en-US" sz="1200" b="0" u="none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>
                          <a:solidFill>
                            <a:schemeClr val="tx1"/>
                          </a:solidFill>
                          <a:effectLst/>
                        </a:rPr>
                        <a:t>Infosec Resources. https://resources.infosecinstitute.com/topic/security-vulnerabilities-in-cloud-applications/</a:t>
                      </a:r>
                      <a:endParaRPr lang="en-US" sz="1200" b="0" u="non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454914"/>
                  </a:ext>
                </a:extLst>
              </a:tr>
              <a:tr h="31427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>
                          <a:solidFill>
                            <a:schemeClr val="tx1"/>
                          </a:solidFill>
                          <a:effectLst/>
                        </a:rPr>
                        <a:t>MORROW, T. (2018, March 5). 12 risks, threats, &amp; vulnerabilities in moving to the cloud. </a:t>
                      </a:r>
                      <a:endParaRPr lang="en-US" sz="1200" b="0" u="none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>
                          <a:solidFill>
                            <a:schemeClr val="tx1"/>
                          </a:solidFill>
                          <a:effectLst/>
                        </a:rPr>
                        <a:t>SEI Blog. https://insights.sei.cmu.edu/blog/12-risks-threats-vulnerabilities-in-moving-to-the-cloud/</a:t>
                      </a:r>
                      <a:endParaRPr lang="en-US" sz="1200" b="0" u="non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9966912"/>
                  </a:ext>
                </a:extLst>
              </a:tr>
              <a:tr h="47141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dirty="0">
                          <a:solidFill>
                            <a:schemeClr val="tx1"/>
                          </a:solidFill>
                          <a:effectLst/>
                        </a:rPr>
                        <a:t>7 cloud computing security vulnerabilities and what to do about them. (2020, July 13). </a:t>
                      </a:r>
                      <a:endParaRPr lang="en-US" sz="1200" b="0" u="non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u="none" dirty="0">
                          <a:solidFill>
                            <a:schemeClr val="tx1"/>
                          </a:solidFill>
                          <a:effectLst/>
                        </a:rPr>
                        <a:t>Cypress Data </a:t>
                      </a:r>
                      <a:r>
                        <a:rPr lang="en-US" sz="800" b="0" u="none" dirty="0" err="1">
                          <a:solidFill>
                            <a:schemeClr val="tx1"/>
                          </a:solidFill>
                          <a:effectLst/>
                        </a:rPr>
                        <a:t>Defence</a:t>
                      </a:r>
                      <a:r>
                        <a:rPr lang="en-US" sz="800" b="0" u="none" dirty="0">
                          <a:solidFill>
                            <a:schemeClr val="tx1"/>
                          </a:solidFill>
                          <a:effectLst/>
                        </a:rPr>
                        <a:t>. https://</a:t>
                      </a:r>
                      <a:r>
                        <a:rPr lang="en-US" sz="800" b="0" u="none" dirty="0" err="1">
                          <a:solidFill>
                            <a:schemeClr val="tx1"/>
                          </a:solidFill>
                          <a:effectLst/>
                        </a:rPr>
                        <a:t>towardsdatascience.com</a:t>
                      </a:r>
                      <a:r>
                        <a:rPr lang="en-US" sz="800" b="0" u="none" dirty="0">
                          <a:solidFill>
                            <a:schemeClr val="tx1"/>
                          </a:solidFill>
                          <a:effectLst/>
                        </a:rPr>
                        <a:t>/7-cloud-computing-security-vulnerabilities-and-what-to-do-about-them-e061bbe0faee</a:t>
                      </a:r>
                      <a:endParaRPr lang="en-US" sz="1200" b="0" u="non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9036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6497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C747C-0A08-EF45-8DCE-3FBF3566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E84AA-D543-2949-9A8F-1321C1229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35F098-F216-2442-BBCF-8953176E7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0010"/>
            <a:ext cx="6000050" cy="3117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A2A365-CB85-574B-9A73-DF8CD4618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122596" cy="3540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2ED95B-C851-9F4F-AD54-5B7643672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597" y="0"/>
            <a:ext cx="6069404" cy="3540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B17E3-AB0F-E04C-9911-1A4ABE528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050" y="3742179"/>
            <a:ext cx="6191950" cy="31158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89044DA-AEEE-0542-9EE3-3EA376D9EE22}"/>
              </a:ext>
            </a:extLst>
          </p:cNvPr>
          <p:cNvSpPr/>
          <p:nvPr/>
        </p:nvSpPr>
        <p:spPr>
          <a:xfrm>
            <a:off x="10667650" y="3456667"/>
            <a:ext cx="1524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17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A2324-5B3D-4C45-927D-35ACC2A96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A9F62-4F6D-8F49-9D1E-5759BFFFD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GOAL:</a:t>
            </a:r>
            <a:r>
              <a:rPr lang="en-US" dirty="0"/>
              <a:t> Security risk must be on the forefront of everything</a:t>
            </a:r>
          </a:p>
        </p:txBody>
      </p:sp>
    </p:spTree>
    <p:extLst>
      <p:ext uri="{BB962C8B-B14F-4D97-AF65-F5344CB8AC3E}">
        <p14:creationId xmlns:p14="http://schemas.microsoft.com/office/powerpoint/2010/main" val="2259379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06519-96D1-F34E-BF30-81C8A9A14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Background Information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494D2-867A-2E4A-8DCE-EED362BCE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must understand what it means to store your information remotely. </a:t>
            </a:r>
          </a:p>
          <a:p>
            <a:r>
              <a:rPr lang="en-US" dirty="0"/>
              <a:t>Many components of cloud</a:t>
            </a:r>
          </a:p>
          <a:p>
            <a:pPr lvl="1"/>
            <a:r>
              <a:rPr lang="en-US" dirty="0"/>
              <a:t>Client Infrastructure</a:t>
            </a:r>
          </a:p>
          <a:p>
            <a:pPr lvl="1"/>
            <a:r>
              <a:rPr lang="en-US" dirty="0"/>
              <a:t>Application</a:t>
            </a:r>
          </a:p>
          <a:p>
            <a:pPr lvl="1"/>
            <a:r>
              <a:rPr lang="en-US" dirty="0"/>
              <a:t>Service</a:t>
            </a:r>
          </a:p>
          <a:p>
            <a:pPr lvl="1"/>
            <a:r>
              <a:rPr lang="en-US" dirty="0"/>
              <a:t>Runtime Cloud</a:t>
            </a:r>
          </a:p>
          <a:p>
            <a:pPr lvl="1"/>
            <a:r>
              <a:rPr lang="en-US" dirty="0"/>
              <a:t>Storage</a:t>
            </a:r>
          </a:p>
          <a:p>
            <a:pPr lvl="1"/>
            <a:r>
              <a:rPr lang="en-US" dirty="0"/>
              <a:t>Infrastructure</a:t>
            </a:r>
          </a:p>
          <a:p>
            <a:pPr lvl="1"/>
            <a:r>
              <a:rPr lang="en-US" dirty="0"/>
              <a:t>Management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Internet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23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87D75-FFD4-7C43-983E-846087B7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 the Community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252CC-D701-CB45-9D06-082E2C333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is the future of technology</a:t>
            </a:r>
          </a:p>
          <a:p>
            <a:r>
              <a:rPr lang="en-US" dirty="0"/>
              <a:t>Over 90% of enterprises in US using cloud and spending millions of dollars every year </a:t>
            </a:r>
          </a:p>
          <a:p>
            <a:r>
              <a:rPr lang="en-US" dirty="0"/>
              <a:t>We </a:t>
            </a:r>
            <a:r>
              <a:rPr lang="en-US" b="1" dirty="0"/>
              <a:t>MUST</a:t>
            </a:r>
            <a:r>
              <a:rPr lang="en-US" dirty="0"/>
              <a:t> understand its vulnerabilities</a:t>
            </a:r>
          </a:p>
          <a:p>
            <a:r>
              <a:rPr lang="en-US" dirty="0"/>
              <a:t>Apple company has around 850 million iCloud users as of 2021, with 150 millions of them paid users </a:t>
            </a:r>
          </a:p>
          <a:p>
            <a:r>
              <a:rPr lang="en-US" dirty="0"/>
              <a:t>Cloud is touching the lives of many people and we must evaluate its risky nature</a:t>
            </a:r>
          </a:p>
        </p:txBody>
      </p:sp>
    </p:spTree>
    <p:extLst>
      <p:ext uri="{BB962C8B-B14F-4D97-AF65-F5344CB8AC3E}">
        <p14:creationId xmlns:p14="http://schemas.microsoft.com/office/powerpoint/2010/main" val="3294260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F0D9-45D2-6C4D-81A3-1F39175A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Discussion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A3532-56FC-514B-912E-77BFFAE17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1. Cloud Services – Associated Risks</a:t>
            </a:r>
          </a:p>
          <a:p>
            <a:pPr lvl="2"/>
            <a:r>
              <a:rPr lang="en-US" dirty="0"/>
              <a:t>1.1 Infrastructure as a Service IaaS</a:t>
            </a:r>
          </a:p>
          <a:p>
            <a:pPr lvl="2"/>
            <a:r>
              <a:rPr lang="en-US" dirty="0"/>
              <a:t>1.2 Platform as a Service PaaS</a:t>
            </a:r>
          </a:p>
          <a:p>
            <a:pPr lvl="2"/>
            <a:r>
              <a:rPr lang="en-US" dirty="0"/>
              <a:t>1.3 Software as a Service SaaS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r>
              <a:rPr lang="en-US" dirty="0"/>
              <a:t>2. Web-based Applications – Vulnerabilities and Information Hijacking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996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8DF86-6476-854C-8848-E9A938086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698892" cy="1400530"/>
          </a:xfrm>
        </p:spPr>
        <p:txBody>
          <a:bodyPr/>
          <a:lstStyle/>
          <a:p>
            <a:r>
              <a:rPr lang="en-US" b="1" dirty="0"/>
              <a:t>1. Cloud Services – Associated Risks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CF850-AD77-1942-832F-43E6BE592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services will come with some risk and challenges </a:t>
            </a:r>
          </a:p>
          <a:p>
            <a:r>
              <a:rPr lang="en-US" dirty="0"/>
              <a:t>Top </a:t>
            </a:r>
            <a:r>
              <a:rPr lang="en-US" b="1" dirty="0"/>
              <a:t>three cloud delivery </a:t>
            </a:r>
            <a:r>
              <a:rPr lang="en-US" dirty="0"/>
              <a:t>models are: </a:t>
            </a:r>
          </a:p>
          <a:p>
            <a:pPr lvl="1"/>
            <a:r>
              <a:rPr lang="en-US" dirty="0"/>
              <a:t>Infrastructure-as-a-service (IaaS)</a:t>
            </a:r>
          </a:p>
          <a:p>
            <a:pPr lvl="1"/>
            <a:r>
              <a:rPr lang="en-US" dirty="0"/>
              <a:t>Platform-as-a-service (PaaS)</a:t>
            </a:r>
          </a:p>
          <a:p>
            <a:pPr lvl="1"/>
            <a:r>
              <a:rPr lang="en-US" dirty="0"/>
              <a:t>Software-as-a-service (SaaS)</a:t>
            </a:r>
          </a:p>
        </p:txBody>
      </p:sp>
    </p:spTree>
    <p:extLst>
      <p:ext uri="{BB962C8B-B14F-4D97-AF65-F5344CB8AC3E}">
        <p14:creationId xmlns:p14="http://schemas.microsoft.com/office/powerpoint/2010/main" val="5035170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3005</TotalTime>
  <Words>1766</Words>
  <Application>Microsoft Macintosh PowerPoint</Application>
  <PresentationFormat>Widescreen</PresentationFormat>
  <Paragraphs>225</Paragraphs>
  <Slides>33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Century Gothic</vt:lpstr>
      <vt:lpstr>Times New Roman</vt:lpstr>
      <vt:lpstr>Wingdings 3</vt:lpstr>
      <vt:lpstr>Ion</vt:lpstr>
      <vt:lpstr>Cloud Technology’s Risk Assessment </vt:lpstr>
      <vt:lpstr>Agenda</vt:lpstr>
      <vt:lpstr>Introduction </vt:lpstr>
      <vt:lpstr>PowerPoint Presentation</vt:lpstr>
      <vt:lpstr>PowerPoint Presentation</vt:lpstr>
      <vt:lpstr>Background Information</vt:lpstr>
      <vt:lpstr>To the Community</vt:lpstr>
      <vt:lpstr>Discussion</vt:lpstr>
      <vt:lpstr>1. Cloud Services – Associated Risks </vt:lpstr>
      <vt:lpstr>PowerPoint Presentation</vt:lpstr>
      <vt:lpstr>PowerPoint Presentation</vt:lpstr>
      <vt:lpstr>1.1 Infrastructure as a Service IaaS </vt:lpstr>
      <vt:lpstr>1.1 Infrastructure as a Service IaaS - Risk</vt:lpstr>
      <vt:lpstr>Firewall Example</vt:lpstr>
      <vt:lpstr>1.2 Platform as a Service PaaS</vt:lpstr>
      <vt:lpstr>1.2 Platform as a Service PaaS - Risk</vt:lpstr>
      <vt:lpstr>1.3 Software as a Service SaaS</vt:lpstr>
      <vt:lpstr>1.3 Software as a Service SaaS</vt:lpstr>
      <vt:lpstr>1.3 Software as a Service SaaS - Risk</vt:lpstr>
      <vt:lpstr>1.3 Software as a Service SaaS - Risk</vt:lpstr>
      <vt:lpstr>2. Web-based Applications – Vulnerabilities and Information Hijacking </vt:lpstr>
      <vt:lpstr>PowerPoint Presentation</vt:lpstr>
      <vt:lpstr>Action Items For Us: </vt:lpstr>
      <vt:lpstr>1. Cloud Services – Mitigation of Risks </vt:lpstr>
      <vt:lpstr>1. Cloud Services – Mitigation of Risks </vt:lpstr>
      <vt:lpstr>PowerPoint Presentation</vt:lpstr>
      <vt:lpstr>1. Cloud Services – Mitigation of Risks </vt:lpstr>
      <vt:lpstr>1. Cloud Services – Mitigation of Risks </vt:lpstr>
      <vt:lpstr>2. Web-based Applications – Mitigation of Risks </vt:lpstr>
      <vt:lpstr>PowerPoint Presentation</vt:lpstr>
      <vt:lpstr>PowerPoint Presentation</vt:lpstr>
      <vt:lpstr>Conclusion </vt:lpstr>
      <vt:lpstr>References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don.murtuza@hotmail.com</dc:creator>
  <cp:lastModifiedBy>don.murtuza@hotmail.com</cp:lastModifiedBy>
  <cp:revision>16</cp:revision>
  <dcterms:created xsi:type="dcterms:W3CDTF">2021-05-04T00:12:18Z</dcterms:created>
  <dcterms:modified xsi:type="dcterms:W3CDTF">2021-05-06T02:17:28Z</dcterms:modified>
</cp:coreProperties>
</file>